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516A1-AB21-42CB-9FE1-4BEAA3D87F6C}" v="1808" dt="2020-11-23T21:16:30.6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273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138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0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13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11/23/2020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20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20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3476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0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56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08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751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929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4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99294BA8-81F0-4DDE-B58B-9C5F64924F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10" r="-1" b="-1"/>
          <a:stretch/>
        </p:blipFill>
        <p:spPr>
          <a:xfrm>
            <a:off x="1524" y="10"/>
            <a:ext cx="12188952" cy="685799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71463" y="1685677"/>
            <a:ext cx="4181444" cy="2362673"/>
          </a:xfrm>
        </p:spPr>
        <p:txBody>
          <a:bodyPr anchor="b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sr-Latn-RS" sz="4400" b="1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Школа</a:t>
            </a:r>
            <a:r>
              <a:rPr lang="sr-Latn-RS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sr-Latn-RS" sz="4400" b="1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какву</a:t>
            </a:r>
            <a:r>
              <a:rPr lang="sr-Latn-RS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sr-Latn-RS" sz="4400" b="1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замишљам</a:t>
            </a:r>
            <a:r>
              <a:rPr lang="sr-Latn-RS" sz="4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 и </a:t>
            </a:r>
            <a:r>
              <a:rPr lang="sr-Latn-RS" sz="4400" b="1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желим</a:t>
            </a:r>
            <a:endParaRPr lang="sr-Latn-RS" sz="4400" b="1" i="1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920240" y="4048350"/>
            <a:ext cx="3283888" cy="816301"/>
          </a:xfrm>
        </p:spPr>
        <p:txBody>
          <a:bodyPr anchor="t">
            <a:normAutofit fontScale="70000" lnSpcReduction="20000"/>
          </a:bodyPr>
          <a:lstStyle/>
          <a:p>
            <a:pPr algn="ctr"/>
            <a:r>
              <a:rPr lang="sr-Latn-RS" sz="20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Meiryo"/>
              </a:rPr>
              <a:t>Маријана</a:t>
            </a:r>
            <a:r>
              <a:rPr lang="sr-Latn-RS" sz="20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Meiryo"/>
              </a:rPr>
              <a:t> </a:t>
            </a:r>
            <a:r>
              <a:rPr lang="sr-Latn-RS" sz="20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Meiryo"/>
              </a:rPr>
              <a:t>Миленковић</a:t>
            </a:r>
            <a:endParaRPr lang="sr-Latn-RS" sz="2000" b="1" i="1" dirty="0">
              <a:solidFill>
                <a:schemeClr val="tx1">
                  <a:lumMod val="75000"/>
                  <a:lumOff val="25000"/>
                </a:schemeClr>
              </a:solidFill>
              <a:ea typeface="Meiryo"/>
            </a:endParaRPr>
          </a:p>
          <a:p>
            <a:pPr algn="ctr"/>
            <a:r>
              <a:rPr lang="sr-Latn-RS" sz="20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Meiryo"/>
              </a:rPr>
              <a:t>VII-5</a:t>
            </a:r>
          </a:p>
        </p:txBody>
      </p:sp>
    </p:spTree>
    <p:extLst>
      <p:ext uri="{BB962C8B-B14F-4D97-AF65-F5344CB8AC3E}">
        <p14:creationId xmlns:p14="http://schemas.microsoft.com/office/powerpoint/2010/main" val="17657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0">
            <a:extLst>
              <a:ext uri="{FF2B5EF4-FFF2-40B4-BE49-F238E27FC236}">
                <a16:creationId xmlns:a16="http://schemas.microsoft.com/office/drawing/2014/main" id="{3D5FBB81-B61B-416A-8F5D-A8DDF6253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6" name="Freeform: Shape 52">
            <a:extLst>
              <a:ext uri="{FF2B5EF4-FFF2-40B4-BE49-F238E27FC236}">
                <a16:creationId xmlns:a16="http://schemas.microsoft.com/office/drawing/2014/main" id="{40C0D7D4-D83D-4C58-87D1-955F0A917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6051" cy="6858000"/>
          </a:xfrm>
          <a:custGeom>
            <a:avLst/>
            <a:gdLst>
              <a:gd name="connsiteX0" fmla="*/ 0 w 7476051"/>
              <a:gd name="connsiteY0" fmla="*/ 0 h 6858000"/>
              <a:gd name="connsiteX1" fmla="*/ 5853028 w 7476051"/>
              <a:gd name="connsiteY1" fmla="*/ 0 h 6858000"/>
              <a:gd name="connsiteX2" fmla="*/ 5875152 w 7476051"/>
              <a:gd name="connsiteY2" fmla="*/ 14997 h 6858000"/>
              <a:gd name="connsiteX3" fmla="*/ 7476051 w 7476051"/>
              <a:gd name="connsiteY3" fmla="*/ 3621656 h 6858000"/>
              <a:gd name="connsiteX4" fmla="*/ 5601702 w 7476051"/>
              <a:gd name="connsiteY4" fmla="*/ 6374814 h 6858000"/>
              <a:gd name="connsiteX5" fmla="*/ 5085053 w 7476051"/>
              <a:gd name="connsiteY5" fmla="*/ 6780599 h 6858000"/>
              <a:gd name="connsiteX6" fmla="*/ 4973297 w 7476051"/>
              <a:gd name="connsiteY6" fmla="*/ 6858000 h 6858000"/>
              <a:gd name="connsiteX7" fmla="*/ 0 w 747605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6051" h="6858000">
                <a:moveTo>
                  <a:pt x="0" y="0"/>
                </a:moveTo>
                <a:lnTo>
                  <a:pt x="5853028" y="0"/>
                </a:lnTo>
                <a:lnTo>
                  <a:pt x="5875152" y="14997"/>
                </a:lnTo>
                <a:cubicBezTo>
                  <a:pt x="6902315" y="754641"/>
                  <a:pt x="7476051" y="2093192"/>
                  <a:pt x="7476051" y="3621656"/>
                </a:cubicBezTo>
                <a:cubicBezTo>
                  <a:pt x="7476051" y="4969131"/>
                  <a:pt x="6547326" y="5602839"/>
                  <a:pt x="5601702" y="6374814"/>
                </a:cubicBezTo>
                <a:cubicBezTo>
                  <a:pt x="5429499" y="6515397"/>
                  <a:pt x="5258871" y="6653108"/>
                  <a:pt x="5085053" y="6780599"/>
                </a:cubicBezTo>
                <a:lnTo>
                  <a:pt x="497329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8" name="Freeform: Shape 54">
            <a:extLst>
              <a:ext uri="{FF2B5EF4-FFF2-40B4-BE49-F238E27FC236}">
                <a16:creationId xmlns:a16="http://schemas.microsoft.com/office/drawing/2014/main" id="{15F9A324-404E-4C5D-AFF0-C5D0D841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48204" y="-1"/>
            <a:ext cx="2535264" cy="6858001"/>
          </a:xfrm>
          <a:custGeom>
            <a:avLst/>
            <a:gdLst>
              <a:gd name="connsiteX0" fmla="*/ 1218585 w 2535264"/>
              <a:gd name="connsiteY0" fmla="*/ 0 h 6858001"/>
              <a:gd name="connsiteX1" fmla="*/ 1236561 w 2535264"/>
              <a:gd name="connsiteY1" fmla="*/ 0 h 6858001"/>
              <a:gd name="connsiteX2" fmla="*/ 1264452 w 2535264"/>
              <a:gd name="connsiteY2" fmla="*/ 24550 h 6858001"/>
              <a:gd name="connsiteX3" fmla="*/ 2528121 w 2535264"/>
              <a:gd name="connsiteY3" fmla="*/ 3710502 h 6858001"/>
              <a:gd name="connsiteX4" fmla="*/ 492890 w 2535264"/>
              <a:gd name="connsiteY4" fmla="*/ 6507511 h 6858001"/>
              <a:gd name="connsiteX5" fmla="*/ 221418 w 2535264"/>
              <a:gd name="connsiteY5" fmla="*/ 6713387 h 6858001"/>
              <a:gd name="connsiteX6" fmla="*/ 20100 w 2535264"/>
              <a:gd name="connsiteY6" fmla="*/ 6858001 h 6858001"/>
              <a:gd name="connsiteX7" fmla="*/ 0 w 2535264"/>
              <a:gd name="connsiteY7" fmla="*/ 6858001 h 6858001"/>
              <a:gd name="connsiteX8" fmla="*/ 202488 w 2535264"/>
              <a:gd name="connsiteY8" fmla="*/ 6712547 h 6858001"/>
              <a:gd name="connsiteX9" fmla="*/ 473961 w 2535264"/>
              <a:gd name="connsiteY9" fmla="*/ 6506670 h 6858001"/>
              <a:gd name="connsiteX10" fmla="*/ 2509192 w 2535264"/>
              <a:gd name="connsiteY10" fmla="*/ 3709662 h 6858001"/>
              <a:gd name="connsiteX11" fmla="*/ 1245521 w 2535264"/>
              <a:gd name="connsiteY11" fmla="*/ 23708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5264" h="6858001">
                <a:moveTo>
                  <a:pt x="1218585" y="0"/>
                </a:moveTo>
                <a:lnTo>
                  <a:pt x="1236561" y="0"/>
                </a:lnTo>
                <a:lnTo>
                  <a:pt x="1264452" y="24550"/>
                </a:lnTo>
                <a:cubicBezTo>
                  <a:pt x="2149109" y="863108"/>
                  <a:pt x="2598329" y="2210814"/>
                  <a:pt x="2528121" y="3710502"/>
                </a:cubicBezTo>
                <a:cubicBezTo>
                  <a:pt x="2462100" y="5120751"/>
                  <a:pt x="1489450" y="5742158"/>
                  <a:pt x="492890" y="6507511"/>
                </a:cubicBezTo>
                <a:cubicBezTo>
                  <a:pt x="402151" y="6577199"/>
                  <a:pt x="311847" y="6646154"/>
                  <a:pt x="221418" y="6713387"/>
                </a:cubicBezTo>
                <a:lnTo>
                  <a:pt x="20100" y="6858001"/>
                </a:lnTo>
                <a:lnTo>
                  <a:pt x="0" y="6858001"/>
                </a:lnTo>
                <a:lnTo>
                  <a:pt x="202488" y="6712547"/>
                </a:lnTo>
                <a:cubicBezTo>
                  <a:pt x="292917" y="6645314"/>
                  <a:pt x="383222" y="6576359"/>
                  <a:pt x="473961" y="6506670"/>
                </a:cubicBezTo>
                <a:cubicBezTo>
                  <a:pt x="1470520" y="5741317"/>
                  <a:pt x="2443170" y="5119911"/>
                  <a:pt x="2509192" y="3709662"/>
                </a:cubicBezTo>
                <a:cubicBezTo>
                  <a:pt x="2579400" y="2209973"/>
                  <a:pt x="2130178" y="862268"/>
                  <a:pt x="1245521" y="2370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9" name="Freeform: Shape 56">
            <a:extLst>
              <a:ext uri="{FF2B5EF4-FFF2-40B4-BE49-F238E27FC236}">
                <a16:creationId xmlns:a16="http://schemas.microsoft.com/office/drawing/2014/main" id="{AC4CE3C4-3600-4353-9FE1-B32D06BEF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37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30EFAD69-4175-4603-B734-B690BC38B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519" y="2312988"/>
            <a:ext cx="5296964" cy="3651250"/>
          </a:xfrm>
        </p:spPr>
        <p:txBody>
          <a:bodyPr vert="horz" lIns="109728" tIns="109728" rIns="109728" bIns="91440" rtlCol="0" anchor="t">
            <a:noAutofit/>
          </a:bodyPr>
          <a:lstStyle/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Моја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школа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није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баш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онаква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какву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сва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деца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желела</a:t>
            </a:r>
            <a:endParaRPr lang="sr-Latn-RS" sz="1600" i="1" dirty="0">
              <a:ea typeface="Meiryo"/>
            </a:endParaRP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Идемо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само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радним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данима</a:t>
            </a:r>
            <a:r>
              <a:rPr lang="sr-Latn-RS" sz="1600" i="1" dirty="0">
                <a:ea typeface="Meiryo"/>
              </a:rPr>
              <a:t> </a:t>
            </a: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Настаници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лепо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објашњавају</a:t>
            </a:r>
            <a:r>
              <a:rPr lang="sr-Latn-RS" sz="1600" i="1" dirty="0">
                <a:ea typeface="Meiryo"/>
              </a:rPr>
              <a:t> и </a:t>
            </a:r>
            <a:r>
              <a:rPr lang="sr-Latn-RS" sz="1600" i="1" dirty="0" err="1">
                <a:ea typeface="Meiryo"/>
              </a:rPr>
              <a:t>увек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нам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помажу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око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свих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задатака</a:t>
            </a:r>
            <a:endParaRPr lang="sr-Latn-RS" sz="1600" i="1" dirty="0">
              <a:ea typeface="Meiryo"/>
            </a:endParaRP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err="1">
                <a:ea typeface="Meiryo"/>
              </a:rPr>
              <a:t>Сви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ми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прижељкујемо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школу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као</a:t>
            </a:r>
            <a:r>
              <a:rPr lang="sr-Latn-RS" sz="1600" i="1" dirty="0">
                <a:ea typeface="Meiryo"/>
              </a:rPr>
              <a:t> и у </a:t>
            </a:r>
            <a:r>
              <a:rPr lang="sr-Latn-RS" sz="1600" i="1" err="1">
                <a:ea typeface="Meiryo"/>
              </a:rPr>
              <a:t>другим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земљама</a:t>
            </a:r>
            <a:endParaRPr lang="sr-Latn-RS" sz="1600" i="1">
              <a:ea typeface="Meiryo"/>
            </a:endParaRP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>
                <a:ea typeface="Meiryo"/>
              </a:rPr>
              <a:t>У </a:t>
            </a:r>
            <a:r>
              <a:rPr lang="sr-Latn-RS" sz="1600" i="1" err="1">
                <a:ea typeface="Meiryo"/>
              </a:rPr>
              <a:t>школи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је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увек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добро</a:t>
            </a:r>
            <a:r>
              <a:rPr lang="sr-Latn-RS" sz="1600" i="1" dirty="0">
                <a:ea typeface="Meiryo"/>
              </a:rPr>
              <a:t>, </a:t>
            </a:r>
            <a:r>
              <a:rPr lang="sr-Latn-RS" sz="1600" i="1" err="1">
                <a:ea typeface="Meiryo"/>
              </a:rPr>
              <a:t>када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су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задовољни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ђаци</a:t>
            </a:r>
            <a:endParaRPr lang="sr-Latn-RS" sz="1600" i="1">
              <a:ea typeface="Meiryo"/>
            </a:endParaRPr>
          </a:p>
        </p:txBody>
      </p:sp>
      <p:pic>
        <p:nvPicPr>
          <p:cNvPr id="5" name="Slika 5" descr="Slika na kojoj se nalazi otvoreni prostor, zgrada, kuća, ulica&#10;&#10;Opis je automatski generisan">
            <a:extLst>
              <a:ext uri="{FF2B5EF4-FFF2-40B4-BE49-F238E27FC236}">
                <a16:creationId xmlns:a16="http://schemas.microsoft.com/office/drawing/2014/main" id="{D537864F-006F-446D-A02C-6A8471967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7967" y="2190170"/>
            <a:ext cx="3348112" cy="223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838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24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AFBAC9D7-CDE0-4CBA-AD11-817315E12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2519" y="2312988"/>
            <a:ext cx="5271804" cy="3651250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Тата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ме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увек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буди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за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школу</a:t>
            </a:r>
            <a:endParaRPr lang="sr-Latn-RS" sz="1600" i="1" dirty="0">
              <a:ea typeface="Meiryo"/>
            </a:endParaRP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Првог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септембра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била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сам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радосна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што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ћу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видети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школу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све</a:t>
            </a:r>
            <a:r>
              <a:rPr lang="sr-Latn-RS" sz="1600" i="1" dirty="0">
                <a:ea typeface="Meiryo"/>
              </a:rPr>
              <a:t> </a:t>
            </a:r>
            <a:r>
              <a:rPr lang="sr-Latn-RS" sz="1600" i="1" dirty="0" err="1">
                <a:ea typeface="Meiryo"/>
              </a:rPr>
              <a:t>учионице</a:t>
            </a:r>
            <a:r>
              <a:rPr lang="sr-Latn-RS" sz="1600" i="1" dirty="0">
                <a:ea typeface="Meiryo"/>
              </a:rPr>
              <a:t> у </a:t>
            </a:r>
            <a:r>
              <a:rPr lang="sr-Latn-RS" sz="1600" i="1" dirty="0" err="1">
                <a:ea typeface="Meiryo"/>
              </a:rPr>
              <a:t>њој</a:t>
            </a:r>
            <a:endParaRPr lang="sr-Latn-RS" sz="1600" i="1" dirty="0">
              <a:ea typeface="Meiryo"/>
            </a:endParaRP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Срећна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сам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била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ии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због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другова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наставника</a:t>
            </a:r>
            <a:endParaRPr lang="sr-Latn-RS" sz="1600" i="1" dirty="0">
              <a:ea typeface="Meiryo"/>
            </a:endParaRP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err="1">
                <a:ea typeface="Meiryo"/>
              </a:rPr>
              <a:t>Школа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је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лепо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err="1">
                <a:ea typeface="Meiryo"/>
              </a:rPr>
              <a:t>сређена</a:t>
            </a:r>
            <a:r>
              <a:rPr lang="sr-Latn-RS" sz="1600" i="1" dirty="0">
                <a:ea typeface="Meiryo"/>
              </a:rPr>
              <a:t> </a:t>
            </a: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Сваке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године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обележавамо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дан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Вука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Караџића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радимо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презентације</a:t>
            </a:r>
            <a:r>
              <a:rPr lang="sr-Latn-RS" sz="1600" dirty="0">
                <a:ea typeface="Meiryo"/>
              </a:rPr>
              <a:t> </a:t>
            </a: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endParaRPr lang="sr-Latn-RS" sz="1600" dirty="0">
              <a:ea typeface="Meiryo"/>
            </a:endParaRPr>
          </a:p>
        </p:txBody>
      </p:sp>
      <p:sp>
        <p:nvSpPr>
          <p:cNvPr id="33" name="Freeform: Shape 26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Freeform: Shape 28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77485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5" name="Freeform: Shape 30">
            <a:extLst>
              <a:ext uri="{FF2B5EF4-FFF2-40B4-BE49-F238E27FC236}">
                <a16:creationId xmlns:a16="http://schemas.microsoft.com/office/drawing/2014/main" id="{55C54A75-E44A-4147-B9D0-FF46CFD31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49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Slika 4" descr="Slika na kojoj se nalazi tekst&#10;&#10;Opis je automatski generisan">
            <a:extLst>
              <a:ext uri="{FF2B5EF4-FFF2-40B4-BE49-F238E27FC236}">
                <a16:creationId xmlns:a16="http://schemas.microsoft.com/office/drawing/2014/main" id="{0B2A0191-49F2-4381-B3A3-6813EA7BB7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0" r="527"/>
          <a:stretch/>
        </p:blipFill>
        <p:spPr>
          <a:xfrm>
            <a:off x="7203882" y="10"/>
            <a:ext cx="4988118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99120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A17BC751-D346-4DF6-85E7-F80D071D6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96720"/>
            <a:ext cx="5181599" cy="3467518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 marL="285750" indent="-285750"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Сви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ми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зелимо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што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бољу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школу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боље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услове</a:t>
            </a:r>
            <a:r>
              <a:rPr lang="sr-Latn-RS" sz="1600" i="1" dirty="0">
                <a:ea typeface="Meiryo"/>
              </a:rPr>
              <a:t> у </a:t>
            </a:r>
            <a:r>
              <a:rPr lang="sr-Latn-RS" sz="1600" i="1" dirty="0" err="1">
                <a:ea typeface="Meiryo"/>
              </a:rPr>
              <a:t>школи</a:t>
            </a:r>
            <a:endParaRPr lang="sr-Latn-RS" sz="1600" i="1" dirty="0">
              <a:ea typeface="Meiryo"/>
            </a:endParaRPr>
          </a:p>
          <a:p>
            <a:pPr marL="285750" indent="-285750"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Можемо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завршити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добре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школе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ако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желимо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ако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радимо</a:t>
            </a:r>
            <a:r>
              <a:rPr lang="sr-Latn-RS" sz="1600" i="1" dirty="0">
                <a:ea typeface="Meiryo"/>
              </a:rPr>
              <a:t> </a:t>
            </a:r>
            <a:r>
              <a:rPr lang="sr-Latn-RS" sz="1600" i="1" dirty="0" err="1">
                <a:ea typeface="Meiryo"/>
              </a:rPr>
              <a:t>упорно</a:t>
            </a:r>
            <a:endParaRPr lang="sr-Latn-RS" sz="1600" i="1" dirty="0">
              <a:ea typeface="Meiryo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Slika 4" descr="Slika na kojoj se nalazi hrana&#10;&#10;Opis je automatski generisan">
            <a:extLst>
              <a:ext uri="{FF2B5EF4-FFF2-40B4-BE49-F238E27FC236}">
                <a16:creationId xmlns:a16="http://schemas.microsoft.com/office/drawing/2014/main" id="{5C2AD5E1-B69F-4FAF-AC69-07EB9CA12B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719" r="19607"/>
          <a:stretch/>
        </p:blipFill>
        <p:spPr>
          <a:xfrm>
            <a:off x="6877878" y="294199"/>
            <a:ext cx="5150794" cy="5001370"/>
          </a:xfrm>
          <a:custGeom>
            <a:avLst/>
            <a:gdLst/>
            <a:ahLst/>
            <a:cxnLst/>
            <a:rect l="l" t="t" r="r" b="b"/>
            <a:pathLst>
              <a:path w="5044104" h="4896924">
                <a:moveTo>
                  <a:pt x="2886613" y="0"/>
                </a:moveTo>
                <a:cubicBezTo>
                  <a:pt x="3218269" y="0"/>
                  <a:pt x="3523512" y="65865"/>
                  <a:pt x="3794011" y="195584"/>
                </a:cubicBezTo>
                <a:cubicBezTo>
                  <a:pt x="4047516" y="317247"/>
                  <a:pt x="4270172" y="494825"/>
                  <a:pt x="4455804" y="723284"/>
                </a:cubicBezTo>
                <a:cubicBezTo>
                  <a:pt x="4835198" y="1190375"/>
                  <a:pt x="5044104" y="1854168"/>
                  <a:pt x="5044104" y="2592438"/>
                </a:cubicBezTo>
                <a:cubicBezTo>
                  <a:pt x="5044104" y="2886985"/>
                  <a:pt x="4963247" y="3123382"/>
                  <a:pt x="4782050" y="3358996"/>
                </a:cubicBezTo>
                <a:cubicBezTo>
                  <a:pt x="4592516" y="3605460"/>
                  <a:pt x="4307730" y="3832465"/>
                  <a:pt x="4006167" y="4072775"/>
                </a:cubicBezTo>
                <a:cubicBezTo>
                  <a:pt x="3950530" y="4117058"/>
                  <a:pt x="3893052" y="4162907"/>
                  <a:pt x="3835576" y="4209314"/>
                </a:cubicBezTo>
                <a:cubicBezTo>
                  <a:pt x="3321099" y="4624632"/>
                  <a:pt x="2945605" y="4896924"/>
                  <a:pt x="2433835" y="4896924"/>
                </a:cubicBezTo>
                <a:cubicBezTo>
                  <a:pt x="1654054" y="4896924"/>
                  <a:pt x="1101803" y="4562680"/>
                  <a:pt x="587325" y="3779234"/>
                </a:cubicBezTo>
                <a:cubicBezTo>
                  <a:pt x="519999" y="3676690"/>
                  <a:pt x="454187" y="3583430"/>
                  <a:pt x="390540" y="3493298"/>
                </a:cubicBezTo>
                <a:cubicBezTo>
                  <a:pt x="126752" y="3119579"/>
                  <a:pt x="0" y="2925228"/>
                  <a:pt x="0" y="2592438"/>
                </a:cubicBezTo>
                <a:cubicBezTo>
                  <a:pt x="0" y="2261996"/>
                  <a:pt x="79450" y="1935577"/>
                  <a:pt x="235969" y="1622244"/>
                </a:cubicBezTo>
                <a:cubicBezTo>
                  <a:pt x="389133" y="1315731"/>
                  <a:pt x="608107" y="1035165"/>
                  <a:pt x="886724" y="788590"/>
                </a:cubicBezTo>
                <a:cubicBezTo>
                  <a:pt x="1160578" y="546153"/>
                  <a:pt x="1485846" y="346211"/>
                  <a:pt x="1827568" y="210454"/>
                </a:cubicBezTo>
                <a:cubicBezTo>
                  <a:pt x="2178491" y="70787"/>
                  <a:pt x="2534934" y="0"/>
                  <a:pt x="288661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82398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Slika 4" descr="Slika na kojoj se nalazi zatvoreni prostor, sto, crna tabla, sedenje&#10;&#10;Opis je automatski generisan">
            <a:extLst>
              <a:ext uri="{FF2B5EF4-FFF2-40B4-BE49-F238E27FC236}">
                <a16:creationId xmlns:a16="http://schemas.microsoft.com/office/drawing/2014/main" id="{DAF556DB-96D9-452E-964D-DF87014C83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19" r="9194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34" name="Freeform: Shape 33">
            <a:extLst>
              <a:ext uri="{FF2B5EF4-FFF2-40B4-BE49-F238E27FC236}">
                <a16:creationId xmlns:a16="http://schemas.microsoft.com/office/drawing/2014/main" id="{8B598134-D292-43E6-9C55-117198046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1834" y="0"/>
            <a:ext cx="4980168" cy="6858000"/>
          </a:xfrm>
          <a:custGeom>
            <a:avLst/>
            <a:gdLst>
              <a:gd name="connsiteX0" fmla="*/ 1623023 w 4901771"/>
              <a:gd name="connsiteY0" fmla="*/ 0 h 6858000"/>
              <a:gd name="connsiteX1" fmla="*/ 2716256 w 4901771"/>
              <a:gd name="connsiteY1" fmla="*/ 0 h 6858000"/>
              <a:gd name="connsiteX2" fmla="*/ 3496422 w 4901771"/>
              <a:gd name="connsiteY2" fmla="*/ 0 h 6858000"/>
              <a:gd name="connsiteX3" fmla="*/ 4544484 w 4901771"/>
              <a:gd name="connsiteY3" fmla="*/ 0 h 6858000"/>
              <a:gd name="connsiteX4" fmla="*/ 4710787 w 4901771"/>
              <a:gd name="connsiteY4" fmla="*/ 0 h 6858000"/>
              <a:gd name="connsiteX5" fmla="*/ 4901771 w 4901771"/>
              <a:gd name="connsiteY5" fmla="*/ 0 h 6858000"/>
              <a:gd name="connsiteX6" fmla="*/ 4901771 w 4901771"/>
              <a:gd name="connsiteY6" fmla="*/ 6858000 h 6858000"/>
              <a:gd name="connsiteX7" fmla="*/ 4710787 w 4901771"/>
              <a:gd name="connsiteY7" fmla="*/ 6858000 h 6858000"/>
              <a:gd name="connsiteX8" fmla="*/ 4544484 w 4901771"/>
              <a:gd name="connsiteY8" fmla="*/ 6858000 h 6858000"/>
              <a:gd name="connsiteX9" fmla="*/ 3496422 w 4901771"/>
              <a:gd name="connsiteY9" fmla="*/ 6858000 h 6858000"/>
              <a:gd name="connsiteX10" fmla="*/ 2716256 w 4901771"/>
              <a:gd name="connsiteY10" fmla="*/ 6858000 h 6858000"/>
              <a:gd name="connsiteX11" fmla="*/ 2502754 w 4901771"/>
              <a:gd name="connsiteY11" fmla="*/ 6858000 h 6858000"/>
              <a:gd name="connsiteX12" fmla="*/ 2390998 w 4901771"/>
              <a:gd name="connsiteY12" fmla="*/ 6780599 h 6858000"/>
              <a:gd name="connsiteX13" fmla="*/ 1874350 w 4901771"/>
              <a:gd name="connsiteY13" fmla="*/ 6374814 h 6858000"/>
              <a:gd name="connsiteX14" fmla="*/ 0 w 4901771"/>
              <a:gd name="connsiteY14" fmla="*/ 3621656 h 6858000"/>
              <a:gd name="connsiteX15" fmla="*/ 1600899 w 4901771"/>
              <a:gd name="connsiteY15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D6E200D-0273-41D1-98EF-FD76B464B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6153" y="531712"/>
            <a:ext cx="3633747" cy="2592125"/>
          </a:xfrm>
        </p:spPr>
        <p:txBody>
          <a:bodyPr vert="horz" lIns="109728" tIns="109728" rIns="109728" bIns="91440" rtlCol="0" anchor="t">
            <a:noAutofit/>
          </a:bodyPr>
          <a:lstStyle/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Сва</a:t>
            </a:r>
            <a:r>
              <a:rPr lang="sr-Latn-RS" sz="1600" i="1" dirty="0">
                <a:ea typeface="Meiryo"/>
              </a:rPr>
              <a:t> </a:t>
            </a:r>
            <a:r>
              <a:rPr lang="sr-Latn-RS" sz="1600" i="1" dirty="0" err="1">
                <a:ea typeface="Meiryo"/>
              </a:rPr>
              <a:t>деца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желе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школу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попут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великог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игралишта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којем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ћемо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само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играти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играти</a:t>
            </a:r>
            <a:endParaRPr lang="sr-Latn-RS" sz="1600" i="1" dirty="0">
              <a:ea typeface="Meiryo"/>
            </a:endParaRP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Данас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знамо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да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је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школа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неопходна</a:t>
            </a:r>
            <a:r>
              <a:rPr lang="sr-Latn-RS" sz="1600" i="1" dirty="0">
                <a:ea typeface="Meiryo"/>
              </a:rPr>
              <a:t>, </a:t>
            </a:r>
            <a:r>
              <a:rPr lang="sr-Latn-RS" sz="1600" i="1" dirty="0" err="1">
                <a:ea typeface="Meiryo"/>
              </a:rPr>
              <a:t>да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учењем</a:t>
            </a:r>
            <a:r>
              <a:rPr lang="sr-Latn-RS" sz="1600" i="1" dirty="0">
                <a:ea typeface="Meiryo"/>
              </a:rPr>
              <a:t> </a:t>
            </a:r>
            <a:r>
              <a:rPr lang="sr-Latn-RS" sz="1600" i="1" dirty="0" err="1">
                <a:ea typeface="Meiryo"/>
              </a:rPr>
              <a:t>отварамо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врата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потпуне</a:t>
            </a:r>
            <a:r>
              <a:rPr lang="sr-Latn-RS" sz="1600" i="1" dirty="0">
                <a:ea typeface="Meiryo"/>
              </a:rPr>
              <a:t> </a:t>
            </a:r>
            <a:r>
              <a:rPr lang="sr-Latn-RS" sz="1600" i="1" dirty="0" err="1">
                <a:ea typeface="Meiryo"/>
              </a:rPr>
              <a:t>животне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среће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задовољства</a:t>
            </a:r>
            <a:r>
              <a:rPr lang="sr-Latn-RS" sz="1600" i="1" dirty="0">
                <a:ea typeface="Meiryo"/>
              </a:rPr>
              <a:t> </a:t>
            </a: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Желим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школу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која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ће</a:t>
            </a:r>
            <a:r>
              <a:rPr lang="sr-Latn-RS" sz="1600" i="1" dirty="0">
                <a:ea typeface="Meiryo"/>
              </a:rPr>
              <a:t> </a:t>
            </a:r>
            <a:r>
              <a:rPr lang="sr-Latn-RS" sz="1600" i="1" dirty="0" err="1">
                <a:ea typeface="Meiryo"/>
              </a:rPr>
              <a:t>подићи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нашу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креативност,надахнути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нас,дати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нам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крила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спознају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да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је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заносу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снази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наше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младости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само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небо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граница</a:t>
            </a:r>
            <a:endParaRPr lang="sr-Latn-RS" sz="1600" i="1" dirty="0">
              <a:ea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032426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717B259-5E80-4EE9-9D62-D81103F90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96720"/>
            <a:ext cx="5181599" cy="3467518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Желим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школу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која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ће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однеговати</a:t>
            </a:r>
            <a:r>
              <a:rPr lang="sr-Latn-RS" sz="1600" i="1" dirty="0">
                <a:ea typeface="Meiryo"/>
              </a:rPr>
              <a:t> у </a:t>
            </a:r>
            <a:r>
              <a:rPr lang="sr-Latn-RS" sz="1600" i="1" dirty="0" err="1">
                <a:ea typeface="Meiryo"/>
              </a:rPr>
              <a:t>нама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људскост,племенитост,доброту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све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оне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врлине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које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чине</a:t>
            </a:r>
            <a:r>
              <a:rPr lang="sr-Latn-RS" sz="1600" i="1" dirty="0">
                <a:ea typeface="Meiryo"/>
              </a:rPr>
              <a:t> </a:t>
            </a:r>
            <a:r>
              <a:rPr lang="sr-Latn-RS" sz="1600" i="1" dirty="0" err="1">
                <a:ea typeface="Meiryo"/>
              </a:rPr>
              <a:t>човека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човеком</a:t>
            </a:r>
            <a:endParaRPr lang="sr-Latn-RS" sz="1600" i="1" dirty="0">
              <a:ea typeface="Meiryo"/>
            </a:endParaRP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Хтела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бих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нешто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попут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паметне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табле</a:t>
            </a:r>
            <a:r>
              <a:rPr lang="sr-Latn-RS" sz="1600" i="1" dirty="0">
                <a:ea typeface="Meiryo"/>
              </a:rPr>
              <a:t> у </a:t>
            </a:r>
            <a:r>
              <a:rPr lang="sr-Latn-RS" sz="1600" i="1" dirty="0" err="1">
                <a:ea typeface="Meiryo"/>
              </a:rPr>
              <a:t>другим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школама</a:t>
            </a:r>
            <a:endParaRPr lang="sr-Latn-RS" sz="1600" i="1" dirty="0">
              <a:ea typeface="Meiryo"/>
            </a:endParaRPr>
          </a:p>
          <a:p>
            <a:pPr marL="285750" indent="-285750">
              <a:lnSpc>
                <a:spcPct val="130000"/>
              </a:lnSpc>
              <a:buFont typeface="Wingdings" panose="020B0503020204020204" pitchFamily="34" charset="0"/>
              <a:buChar char="v"/>
            </a:pPr>
            <a:r>
              <a:rPr lang="sr-Latn-RS" sz="1600" i="1" dirty="0" err="1">
                <a:ea typeface="Meiryo"/>
              </a:rPr>
              <a:t>Мислим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да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нам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много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било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лакше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са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таблетима,они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нам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заменили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уџбенике</a:t>
            </a:r>
            <a:r>
              <a:rPr lang="sr-Latn-RS" sz="1600" i="1" dirty="0">
                <a:ea typeface="Meiryo"/>
              </a:rPr>
              <a:t> и </a:t>
            </a:r>
            <a:r>
              <a:rPr lang="sr-Latn-RS" sz="1600" i="1" dirty="0" err="1">
                <a:ea typeface="Meiryo"/>
              </a:rPr>
              <a:t>било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би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нам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много</a:t>
            </a:r>
            <a:r>
              <a:rPr lang="sr-Latn-RS" sz="1600" i="1" dirty="0">
                <a:ea typeface="Meiryo"/>
              </a:rPr>
              <a:t> </a:t>
            </a:r>
            <a:r>
              <a:rPr lang="sr-Latn-RS" sz="1600" i="1" dirty="0" err="1">
                <a:ea typeface="Meiryo"/>
              </a:rPr>
              <a:t>лакше</a:t>
            </a:r>
            <a:endParaRPr lang="sr-Latn-RS" sz="1600" i="1" dirty="0">
              <a:ea typeface="Meiryo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Slika 4" descr="Slika na kojoj se nalazi osoba, zatvoreni prostor, dete, sto&#10;&#10;Opis je automatski generisan">
            <a:extLst>
              <a:ext uri="{FF2B5EF4-FFF2-40B4-BE49-F238E27FC236}">
                <a16:creationId xmlns:a16="http://schemas.microsoft.com/office/drawing/2014/main" id="{0EC8F407-AB5F-4948-B41F-00EC250F1C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625" r="17582"/>
          <a:stretch/>
        </p:blipFill>
        <p:spPr>
          <a:xfrm>
            <a:off x="6877878" y="294199"/>
            <a:ext cx="5150794" cy="5001370"/>
          </a:xfrm>
          <a:custGeom>
            <a:avLst/>
            <a:gdLst/>
            <a:ahLst/>
            <a:cxnLst/>
            <a:rect l="l" t="t" r="r" b="b"/>
            <a:pathLst>
              <a:path w="5044104" h="4896924">
                <a:moveTo>
                  <a:pt x="2886613" y="0"/>
                </a:moveTo>
                <a:cubicBezTo>
                  <a:pt x="3218269" y="0"/>
                  <a:pt x="3523512" y="65865"/>
                  <a:pt x="3794011" y="195584"/>
                </a:cubicBezTo>
                <a:cubicBezTo>
                  <a:pt x="4047516" y="317247"/>
                  <a:pt x="4270172" y="494825"/>
                  <a:pt x="4455804" y="723284"/>
                </a:cubicBezTo>
                <a:cubicBezTo>
                  <a:pt x="4835198" y="1190375"/>
                  <a:pt x="5044104" y="1854168"/>
                  <a:pt x="5044104" y="2592438"/>
                </a:cubicBezTo>
                <a:cubicBezTo>
                  <a:pt x="5044104" y="2886985"/>
                  <a:pt x="4963247" y="3123382"/>
                  <a:pt x="4782050" y="3358996"/>
                </a:cubicBezTo>
                <a:cubicBezTo>
                  <a:pt x="4592516" y="3605460"/>
                  <a:pt x="4307730" y="3832465"/>
                  <a:pt x="4006167" y="4072775"/>
                </a:cubicBezTo>
                <a:cubicBezTo>
                  <a:pt x="3950530" y="4117058"/>
                  <a:pt x="3893052" y="4162907"/>
                  <a:pt x="3835576" y="4209314"/>
                </a:cubicBezTo>
                <a:cubicBezTo>
                  <a:pt x="3321099" y="4624632"/>
                  <a:pt x="2945605" y="4896924"/>
                  <a:pt x="2433835" y="4896924"/>
                </a:cubicBezTo>
                <a:cubicBezTo>
                  <a:pt x="1654054" y="4896924"/>
                  <a:pt x="1101803" y="4562680"/>
                  <a:pt x="587325" y="3779234"/>
                </a:cubicBezTo>
                <a:cubicBezTo>
                  <a:pt x="519999" y="3676690"/>
                  <a:pt x="454187" y="3583430"/>
                  <a:pt x="390540" y="3493298"/>
                </a:cubicBezTo>
                <a:cubicBezTo>
                  <a:pt x="126752" y="3119579"/>
                  <a:pt x="0" y="2925228"/>
                  <a:pt x="0" y="2592438"/>
                </a:cubicBezTo>
                <a:cubicBezTo>
                  <a:pt x="0" y="2261996"/>
                  <a:pt x="79450" y="1935577"/>
                  <a:pt x="235969" y="1622244"/>
                </a:cubicBezTo>
                <a:cubicBezTo>
                  <a:pt x="389133" y="1315731"/>
                  <a:pt x="608107" y="1035165"/>
                  <a:pt x="886724" y="788590"/>
                </a:cubicBezTo>
                <a:cubicBezTo>
                  <a:pt x="1160578" y="546153"/>
                  <a:pt x="1485846" y="346211"/>
                  <a:pt x="1827568" y="210454"/>
                </a:cubicBezTo>
                <a:cubicBezTo>
                  <a:pt x="2178491" y="70787"/>
                  <a:pt x="2534934" y="0"/>
                  <a:pt x="288661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72036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E312684-34E6-4414-83D2-62B3C76BC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934058" cy="6858000"/>
            <a:chOff x="-1" y="0"/>
            <a:chExt cx="10934058" cy="6858000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04F4760-8690-4B2E-87EE-6BD660BA8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FBA7E51E-7B6A-4A79-8F84-47C845C7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03C85561-90D2-4AFA-B2C5-F2D61D86C2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9026B71D-5A6F-48FE-AC6A-D7AAA0180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0CB08089-AF91-4833-88A8-12974600C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0530" y="1346268"/>
            <a:ext cx="7983942" cy="3125338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6600" i="1">
                <a:solidFill>
                  <a:schemeClr val="tx1">
                    <a:lumMod val="85000"/>
                    <a:lumOff val="15000"/>
                  </a:schemeClr>
                </a:solidFill>
              </a:rPr>
              <a:t>ХВАЛА НА ПАЖЊИ</a:t>
            </a:r>
          </a:p>
        </p:txBody>
      </p:sp>
    </p:spTree>
    <p:extLst>
      <p:ext uri="{BB962C8B-B14F-4D97-AF65-F5344CB8AC3E}">
        <p14:creationId xmlns:p14="http://schemas.microsoft.com/office/powerpoint/2010/main" val="82675063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Široki ekran</PresentationFormat>
  <Paragraphs>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8" baseType="lpstr">
      <vt:lpstr>SketchLinesVTI</vt:lpstr>
      <vt:lpstr>Школа какву замишљам и желим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ХВАЛА НА ПАЖЊИ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/>
  <cp:lastModifiedBy/>
  <cp:revision>290</cp:revision>
  <dcterms:created xsi:type="dcterms:W3CDTF">2020-11-23T19:53:27Z</dcterms:created>
  <dcterms:modified xsi:type="dcterms:W3CDTF">2020-11-23T21:26:42Z</dcterms:modified>
</cp:coreProperties>
</file>